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77" r:id="rId2"/>
  </p:sldIdLst>
  <p:sldSz cx="9906000" cy="6858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D9D9D9"/>
    <a:srgbClr val="2C2C2C"/>
    <a:srgbClr val="D7EEFD"/>
    <a:srgbClr val="B6E0FC"/>
    <a:srgbClr val="EBEBFF"/>
    <a:srgbClr val="E5E5FF"/>
    <a:srgbClr val="D1D1FF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9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47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51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4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2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120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896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36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87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EC916-BFBE-4F92-A774-A6BE1B4F5BC3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B0014-C383-4B80-9924-43409BBFAD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1544" y="374749"/>
            <a:ext cx="4430943" cy="4616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</a:rPr>
              <a:t>Year 1 - Yearly Overview 2024/25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4AA742DB-AF26-419D-9823-F737DE398401}"/>
              </a:ext>
            </a:extLst>
          </p:cNvPr>
          <p:cNvSpPr txBox="1"/>
          <p:nvPr/>
        </p:nvSpPr>
        <p:spPr>
          <a:xfrm>
            <a:off x="8298936" y="6663430"/>
            <a:ext cx="1540367" cy="220687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63305" tIns="31652" rIns="63305" bIns="31652" anchor="t" anchorCtr="0" compatLnSpc="0">
            <a:noAutofit/>
          </a:bodyPr>
          <a:lstStyle/>
          <a:p>
            <a:pPr algn="r">
              <a:lnSpc>
                <a:spcPct val="107000"/>
              </a:lnSpc>
              <a:spcAft>
                <a:spcPts val="554"/>
              </a:spcAft>
            </a:pPr>
            <a:r>
              <a:rPr lang="en-GB" sz="692" dirty="0">
                <a:ea typeface="Sweetness" panose="02000603000000000000" pitchFamily="2" charset="0"/>
                <a:cs typeface="Times New Roman" panose="02020603050405020304" pitchFamily="18" charset="0"/>
              </a:rPr>
              <a:t> 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0B42546-77B6-446B-A40A-8FB322A84B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36550"/>
              </p:ext>
            </p:extLst>
          </p:nvPr>
        </p:nvGraphicFramePr>
        <p:xfrm>
          <a:off x="61547" y="1062978"/>
          <a:ext cx="9755314" cy="471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08">
                  <a:extLst>
                    <a:ext uri="{9D8B030D-6E8A-4147-A177-3AD203B41FA5}">
                      <a16:colId xmlns:a16="http://schemas.microsoft.com/office/drawing/2014/main" val="1558636196"/>
                    </a:ext>
                  </a:extLst>
                </a:gridCol>
                <a:gridCol w="618356">
                  <a:extLst>
                    <a:ext uri="{9D8B030D-6E8A-4147-A177-3AD203B41FA5}">
                      <a16:colId xmlns:a16="http://schemas.microsoft.com/office/drawing/2014/main" val="185067635"/>
                    </a:ext>
                  </a:extLst>
                </a:gridCol>
                <a:gridCol w="527341">
                  <a:extLst>
                    <a:ext uri="{9D8B030D-6E8A-4147-A177-3AD203B41FA5}">
                      <a16:colId xmlns:a16="http://schemas.microsoft.com/office/drawing/2014/main" val="839010137"/>
                    </a:ext>
                  </a:extLst>
                </a:gridCol>
                <a:gridCol w="716046">
                  <a:extLst>
                    <a:ext uri="{9D8B030D-6E8A-4147-A177-3AD203B41FA5}">
                      <a16:colId xmlns:a16="http://schemas.microsoft.com/office/drawing/2014/main" val="2881577828"/>
                    </a:ext>
                  </a:extLst>
                </a:gridCol>
                <a:gridCol w="622502">
                  <a:extLst>
                    <a:ext uri="{9D8B030D-6E8A-4147-A177-3AD203B41FA5}">
                      <a16:colId xmlns:a16="http://schemas.microsoft.com/office/drawing/2014/main" val="1313908449"/>
                    </a:ext>
                  </a:extLst>
                </a:gridCol>
                <a:gridCol w="580884">
                  <a:extLst>
                    <a:ext uri="{9D8B030D-6E8A-4147-A177-3AD203B41FA5}">
                      <a16:colId xmlns:a16="http://schemas.microsoft.com/office/drawing/2014/main" val="146232437"/>
                    </a:ext>
                  </a:extLst>
                </a:gridCol>
                <a:gridCol w="552706">
                  <a:extLst>
                    <a:ext uri="{9D8B030D-6E8A-4147-A177-3AD203B41FA5}">
                      <a16:colId xmlns:a16="http://schemas.microsoft.com/office/drawing/2014/main" val="162396623"/>
                    </a:ext>
                  </a:extLst>
                </a:gridCol>
                <a:gridCol w="699041">
                  <a:extLst>
                    <a:ext uri="{9D8B030D-6E8A-4147-A177-3AD203B41FA5}">
                      <a16:colId xmlns:a16="http://schemas.microsoft.com/office/drawing/2014/main" val="153010641"/>
                    </a:ext>
                  </a:extLst>
                </a:gridCol>
                <a:gridCol w="525927">
                  <a:extLst>
                    <a:ext uri="{9D8B030D-6E8A-4147-A177-3AD203B41FA5}">
                      <a16:colId xmlns:a16="http://schemas.microsoft.com/office/drawing/2014/main" val="3366675494"/>
                    </a:ext>
                  </a:extLst>
                </a:gridCol>
                <a:gridCol w="632899">
                  <a:extLst>
                    <a:ext uri="{9D8B030D-6E8A-4147-A177-3AD203B41FA5}">
                      <a16:colId xmlns:a16="http://schemas.microsoft.com/office/drawing/2014/main" val="1699222406"/>
                    </a:ext>
                  </a:extLst>
                </a:gridCol>
                <a:gridCol w="650960">
                  <a:extLst>
                    <a:ext uri="{9D8B030D-6E8A-4147-A177-3AD203B41FA5}">
                      <a16:colId xmlns:a16="http://schemas.microsoft.com/office/drawing/2014/main" val="2546199544"/>
                    </a:ext>
                  </a:extLst>
                </a:gridCol>
                <a:gridCol w="691775">
                  <a:extLst>
                    <a:ext uri="{9D8B030D-6E8A-4147-A177-3AD203B41FA5}">
                      <a16:colId xmlns:a16="http://schemas.microsoft.com/office/drawing/2014/main" val="3550368862"/>
                    </a:ext>
                  </a:extLst>
                </a:gridCol>
                <a:gridCol w="125212">
                  <a:extLst>
                    <a:ext uri="{9D8B030D-6E8A-4147-A177-3AD203B41FA5}">
                      <a16:colId xmlns:a16="http://schemas.microsoft.com/office/drawing/2014/main" val="1381379477"/>
                    </a:ext>
                  </a:extLst>
                </a:gridCol>
                <a:gridCol w="609834">
                  <a:extLst>
                    <a:ext uri="{9D8B030D-6E8A-4147-A177-3AD203B41FA5}">
                      <a16:colId xmlns:a16="http://schemas.microsoft.com/office/drawing/2014/main" val="1950689377"/>
                    </a:ext>
                  </a:extLst>
                </a:gridCol>
                <a:gridCol w="679263">
                  <a:extLst>
                    <a:ext uri="{9D8B030D-6E8A-4147-A177-3AD203B41FA5}">
                      <a16:colId xmlns:a16="http://schemas.microsoft.com/office/drawing/2014/main" val="1945325644"/>
                    </a:ext>
                  </a:extLst>
                </a:gridCol>
                <a:gridCol w="213899">
                  <a:extLst>
                    <a:ext uri="{9D8B030D-6E8A-4147-A177-3AD203B41FA5}">
                      <a16:colId xmlns:a16="http://schemas.microsoft.com/office/drawing/2014/main" val="3920523836"/>
                    </a:ext>
                  </a:extLst>
                </a:gridCol>
                <a:gridCol w="339632">
                  <a:extLst>
                    <a:ext uri="{9D8B030D-6E8A-4147-A177-3AD203B41FA5}">
                      <a16:colId xmlns:a16="http://schemas.microsoft.com/office/drawing/2014/main" val="1079608585"/>
                    </a:ext>
                  </a:extLst>
                </a:gridCol>
                <a:gridCol w="553529">
                  <a:extLst>
                    <a:ext uri="{9D8B030D-6E8A-4147-A177-3AD203B41FA5}">
                      <a16:colId xmlns:a16="http://schemas.microsoft.com/office/drawing/2014/main" val="3225611528"/>
                    </a:ext>
                  </a:extLst>
                </a:gridCol>
              </a:tblGrid>
              <a:tr h="573415">
                <a:tc>
                  <a:txBody>
                    <a:bodyPr/>
                    <a:lstStyle/>
                    <a:p>
                      <a:pPr algn="ctr"/>
                      <a:endParaRPr lang="en-GB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13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14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+mn-lt"/>
                        </a:rPr>
                        <a:t>Week 15</a:t>
                      </a:r>
                      <a:endParaRPr lang="en-GB" sz="11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26266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Autumn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(within 10)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Addition and Subtraction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(within 10)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Shape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(within 20)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941894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Spring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Addition and Subtraction 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(within 20)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(within 50)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Length &amp; Height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Mass &amp;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V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olume</a:t>
                      </a:r>
                    </a:p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Multiplication and Division</a:t>
                      </a: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3263820"/>
                  </a:ext>
                </a:extLst>
              </a:tr>
              <a:tr h="137913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+mn-lt"/>
                        </a:rPr>
                        <a:t>Summer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 &amp; D</a:t>
                      </a:r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Cont.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Fractions</a:t>
                      </a:r>
                    </a:p>
                    <a:p>
                      <a:pPr algn="ctr"/>
                      <a:endParaRPr lang="en-GB" sz="1050" b="0" dirty="0">
                        <a:solidFill>
                          <a:schemeClr val="tx1"/>
                        </a:solidFill>
                        <a:latin typeface="Sassoon Infant Std" panose="020B0503020103030203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Geometry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Position &amp;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Direction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baseline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Place Value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Within 100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Money</a:t>
                      </a:r>
                    </a:p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Arial" panose="020B0604020202020204" pitchFamily="34" charset="0"/>
                        </a:rPr>
                        <a:t>ASSESSMENT WEEK</a:t>
                      </a:r>
                    </a:p>
                    <a:p>
                      <a:endParaRPr lang="en-GB" sz="1000" dirty="0">
                        <a:latin typeface="+mn-lt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Measurement</a:t>
                      </a:r>
                    </a:p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b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Number</a:t>
                      </a:r>
                    </a:p>
                    <a:p>
                      <a:pPr algn="ctr"/>
                      <a:r>
                        <a:rPr lang="en-GB" sz="1000" b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Consolidation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b="1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22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01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952D9E459277428A1784D15CB9C7AD" ma:contentTypeVersion="12" ma:contentTypeDescription="Create a new document." ma:contentTypeScope="" ma:versionID="b5863252d3e857c81bba3865ac590eeb">
  <xsd:schema xmlns:xsd="http://www.w3.org/2001/XMLSchema" xmlns:xs="http://www.w3.org/2001/XMLSchema" xmlns:p="http://schemas.microsoft.com/office/2006/metadata/properties" xmlns:ns2="af84fd75-6352-4b32-ab91-4d14a0ef0c81" xmlns:ns3="489fff98-5a5b-4776-969b-ab884472312f" targetNamespace="http://schemas.microsoft.com/office/2006/metadata/properties" ma:root="true" ma:fieldsID="630e897f33cf3fdf8b30a0afc8b136b0" ns2:_="" ns3:_="">
    <xsd:import namespace="af84fd75-6352-4b32-ab91-4d14a0ef0c81"/>
    <xsd:import namespace="489fff98-5a5b-4776-969b-ab88447231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4fd75-6352-4b32-ab91-4d14a0ef0c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125239d1-0c23-4ea5-97c3-2e303d14c8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fff98-5a5b-4776-969b-ab884472312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11d5b394-48c5-4f59-b576-899f6cd7a6e6}" ma:internalName="TaxCatchAll" ma:showField="CatchAllData" ma:web="489fff98-5a5b-4776-969b-ab88447231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f84fd75-6352-4b32-ab91-4d14a0ef0c81">
      <Terms xmlns="http://schemas.microsoft.com/office/infopath/2007/PartnerControls"/>
    </lcf76f155ced4ddcb4097134ff3c332f>
    <TaxCatchAll xmlns="489fff98-5a5b-4776-969b-ab884472312f" xsi:nil="true"/>
  </documentManagement>
</p:properties>
</file>

<file path=customXml/itemProps1.xml><?xml version="1.0" encoding="utf-8"?>
<ds:datastoreItem xmlns:ds="http://schemas.openxmlformats.org/officeDocument/2006/customXml" ds:itemID="{EE371A99-F941-49BA-AE84-55DBE8A3D4F2}"/>
</file>

<file path=customXml/itemProps2.xml><?xml version="1.0" encoding="utf-8"?>
<ds:datastoreItem xmlns:ds="http://schemas.openxmlformats.org/officeDocument/2006/customXml" ds:itemID="{B0D50768-63C2-410F-95D7-72D0C7B5BE3F}"/>
</file>

<file path=customXml/itemProps3.xml><?xml version="1.0" encoding="utf-8"?>
<ds:datastoreItem xmlns:ds="http://schemas.openxmlformats.org/officeDocument/2006/customXml" ds:itemID="{0C0475A4-2027-4238-8493-1BACEEFDB78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</TotalTime>
  <Words>122</Words>
  <Application>Microsoft Office PowerPoint</Application>
  <PresentationFormat>A4 Paper (210x297 mm)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Sassoon Infant Std</vt:lpstr>
      <vt:lpstr>Sweetness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</dc:title>
  <dc:subject>Measurement - Length and Perimeter</dc:subject>
  <dc:creator>The Digital Stationer</dc:creator>
  <cp:lastModifiedBy>Mel Balmer</cp:lastModifiedBy>
  <cp:revision>251</cp:revision>
  <cp:lastPrinted>2018-02-04T19:25:45Z</cp:lastPrinted>
  <dcterms:created xsi:type="dcterms:W3CDTF">2018-01-17T14:24:29Z</dcterms:created>
  <dcterms:modified xsi:type="dcterms:W3CDTF">2024-09-13T09:25:51Z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0x01010015952D9E459277428A1784D15CB9C7AD</vt:lpwstr>
  </property>
  <property fmtid="{D5CDD505-2E9C-101B-9397-08002B2CF9AE}" pid="3" name="Order">
    <vt:r8>406400</vt:r8>
  </property>
</Properties>
</file>