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77" r:id="rId2"/>
  </p:sldIdLst>
  <p:sldSz cx="9906000" cy="6858000" type="A4"/>
  <p:notesSz cx="6864350" cy="9996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  <a:srgbClr val="D9D9D9"/>
    <a:srgbClr val="2C2C2C"/>
    <a:srgbClr val="D7EEFD"/>
    <a:srgbClr val="B6E0FC"/>
    <a:srgbClr val="EBEBFF"/>
    <a:srgbClr val="E5E5FF"/>
    <a:srgbClr val="D1D1FF"/>
    <a:srgbClr val="FF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76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8196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3475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511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647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5227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120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0896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03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363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879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2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EC916-BFBE-4F92-A774-A6BE1B4F5BC3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927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61545" y="374749"/>
            <a:ext cx="4497204" cy="461665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Year 2 - Yearly Overview 2024/25</a:t>
            </a: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4AA742DB-AF26-419D-9823-F737DE398401}"/>
              </a:ext>
            </a:extLst>
          </p:cNvPr>
          <p:cNvSpPr txBox="1"/>
          <p:nvPr/>
        </p:nvSpPr>
        <p:spPr>
          <a:xfrm>
            <a:off x="8298936" y="6663430"/>
            <a:ext cx="1540367" cy="220687"/>
          </a:xfrm>
          <a:prstGeom prst="rect">
            <a:avLst/>
          </a:prstGeom>
          <a:noFill/>
          <a:ln>
            <a:noFill/>
            <a:prstDash/>
          </a:ln>
        </p:spPr>
        <p:txBody>
          <a:bodyPr vert="horz" wrap="square" lIns="63305" tIns="31652" rIns="63305" bIns="31652" anchor="t" anchorCtr="0" compatLnSpc="0">
            <a:noAutofit/>
          </a:bodyPr>
          <a:lstStyle/>
          <a:p>
            <a:pPr algn="r">
              <a:lnSpc>
                <a:spcPct val="107000"/>
              </a:lnSpc>
              <a:spcAft>
                <a:spcPts val="554"/>
              </a:spcAft>
            </a:pPr>
            <a:r>
              <a:rPr lang="en-GB" sz="692" dirty="0">
                <a:ea typeface="Sweetness" panose="02000603000000000000" pitchFamily="2" charset="0"/>
                <a:cs typeface="Times New Roman" panose="02020603050405020304" pitchFamily="18" charset="0"/>
              </a:rPr>
              <a:t> 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0B42546-77B6-446B-A40A-8FB322A84B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0868478"/>
              </p:ext>
            </p:extLst>
          </p:nvPr>
        </p:nvGraphicFramePr>
        <p:xfrm>
          <a:off x="61544" y="1062978"/>
          <a:ext cx="9679913" cy="4710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2158">
                  <a:extLst>
                    <a:ext uri="{9D8B030D-6E8A-4147-A177-3AD203B41FA5}">
                      <a16:colId xmlns:a16="http://schemas.microsoft.com/office/drawing/2014/main" val="1558636196"/>
                    </a:ext>
                  </a:extLst>
                </a:gridCol>
                <a:gridCol w="578366">
                  <a:extLst>
                    <a:ext uri="{9D8B030D-6E8A-4147-A177-3AD203B41FA5}">
                      <a16:colId xmlns:a16="http://schemas.microsoft.com/office/drawing/2014/main" val="185067635"/>
                    </a:ext>
                  </a:extLst>
                </a:gridCol>
                <a:gridCol w="530737">
                  <a:extLst>
                    <a:ext uri="{9D8B030D-6E8A-4147-A177-3AD203B41FA5}">
                      <a16:colId xmlns:a16="http://schemas.microsoft.com/office/drawing/2014/main" val="839010137"/>
                    </a:ext>
                  </a:extLst>
                </a:gridCol>
                <a:gridCol w="683560">
                  <a:extLst>
                    <a:ext uri="{9D8B030D-6E8A-4147-A177-3AD203B41FA5}">
                      <a16:colId xmlns:a16="http://schemas.microsoft.com/office/drawing/2014/main" val="2881577828"/>
                    </a:ext>
                  </a:extLst>
                </a:gridCol>
                <a:gridCol w="626340">
                  <a:extLst>
                    <a:ext uri="{9D8B030D-6E8A-4147-A177-3AD203B41FA5}">
                      <a16:colId xmlns:a16="http://schemas.microsoft.com/office/drawing/2014/main" val="1313908449"/>
                    </a:ext>
                  </a:extLst>
                </a:gridCol>
                <a:gridCol w="542913">
                  <a:extLst>
                    <a:ext uri="{9D8B030D-6E8A-4147-A177-3AD203B41FA5}">
                      <a16:colId xmlns:a16="http://schemas.microsoft.com/office/drawing/2014/main" val="2333984587"/>
                    </a:ext>
                  </a:extLst>
                </a:gridCol>
                <a:gridCol w="556267">
                  <a:extLst>
                    <a:ext uri="{9D8B030D-6E8A-4147-A177-3AD203B41FA5}">
                      <a16:colId xmlns:a16="http://schemas.microsoft.com/office/drawing/2014/main" val="162396623"/>
                    </a:ext>
                  </a:extLst>
                </a:gridCol>
                <a:gridCol w="642604">
                  <a:extLst>
                    <a:ext uri="{9D8B030D-6E8A-4147-A177-3AD203B41FA5}">
                      <a16:colId xmlns:a16="http://schemas.microsoft.com/office/drawing/2014/main" val="153010641"/>
                    </a:ext>
                  </a:extLst>
                </a:gridCol>
                <a:gridCol w="529314">
                  <a:extLst>
                    <a:ext uri="{9D8B030D-6E8A-4147-A177-3AD203B41FA5}">
                      <a16:colId xmlns:a16="http://schemas.microsoft.com/office/drawing/2014/main" val="3366675494"/>
                    </a:ext>
                  </a:extLst>
                </a:gridCol>
                <a:gridCol w="636977">
                  <a:extLst>
                    <a:ext uri="{9D8B030D-6E8A-4147-A177-3AD203B41FA5}">
                      <a16:colId xmlns:a16="http://schemas.microsoft.com/office/drawing/2014/main" val="1699222406"/>
                    </a:ext>
                  </a:extLst>
                </a:gridCol>
                <a:gridCol w="655154">
                  <a:extLst>
                    <a:ext uri="{9D8B030D-6E8A-4147-A177-3AD203B41FA5}">
                      <a16:colId xmlns:a16="http://schemas.microsoft.com/office/drawing/2014/main" val="2546199544"/>
                    </a:ext>
                  </a:extLst>
                </a:gridCol>
                <a:gridCol w="640455">
                  <a:extLst>
                    <a:ext uri="{9D8B030D-6E8A-4147-A177-3AD203B41FA5}">
                      <a16:colId xmlns:a16="http://schemas.microsoft.com/office/drawing/2014/main" val="3550368862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4277936769"/>
                    </a:ext>
                  </a:extLst>
                </a:gridCol>
                <a:gridCol w="605684">
                  <a:extLst>
                    <a:ext uri="{9D8B030D-6E8A-4147-A177-3AD203B41FA5}">
                      <a16:colId xmlns:a16="http://schemas.microsoft.com/office/drawing/2014/main" val="1950689377"/>
                    </a:ext>
                  </a:extLst>
                </a:gridCol>
                <a:gridCol w="758351">
                  <a:extLst>
                    <a:ext uri="{9D8B030D-6E8A-4147-A177-3AD203B41FA5}">
                      <a16:colId xmlns:a16="http://schemas.microsoft.com/office/drawing/2014/main" val="877816851"/>
                    </a:ext>
                  </a:extLst>
                </a:gridCol>
                <a:gridCol w="557097">
                  <a:extLst>
                    <a:ext uri="{9D8B030D-6E8A-4147-A177-3AD203B41FA5}">
                      <a16:colId xmlns:a16="http://schemas.microsoft.com/office/drawing/2014/main" val="3920523836"/>
                    </a:ext>
                  </a:extLst>
                </a:gridCol>
                <a:gridCol w="557096">
                  <a:extLst>
                    <a:ext uri="{9D8B030D-6E8A-4147-A177-3AD203B41FA5}">
                      <a16:colId xmlns:a16="http://schemas.microsoft.com/office/drawing/2014/main" val="3225611528"/>
                    </a:ext>
                  </a:extLst>
                </a:gridCol>
              </a:tblGrid>
              <a:tr h="573415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</a:t>
                      </a:r>
                    </a:p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>
                          <a:solidFill>
                            <a:schemeClr val="bg1"/>
                          </a:solidFill>
                          <a:latin typeface="+mn-lt"/>
                        </a:rPr>
                        <a:t>Week </a:t>
                      </a:r>
                    </a:p>
                    <a:p>
                      <a:pPr algn="ctr"/>
                      <a:r>
                        <a:rPr lang="en-GB" sz="1100" b="1">
                          <a:solidFill>
                            <a:schemeClr val="bg1"/>
                          </a:solidFill>
                          <a:latin typeface="+mn-lt"/>
                        </a:rPr>
                        <a:t>4</a:t>
                      </a:r>
                      <a:endParaRPr lang="en-GB" sz="11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</a:t>
                      </a:r>
                    </a:p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 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</a:t>
                      </a:r>
                    </a:p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</a:t>
                      </a:r>
                    </a:p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 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</a:t>
                      </a:r>
                    </a:p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</a:t>
                      </a:r>
                    </a:p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</a:t>
                      </a:r>
                    </a:p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 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>
                          <a:solidFill>
                            <a:schemeClr val="bg1"/>
                          </a:solidFill>
                          <a:latin typeface="+mn-lt"/>
                        </a:rPr>
                        <a:t>Week 13</a:t>
                      </a:r>
                      <a:endParaRPr lang="en-GB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14</a:t>
                      </a:r>
                      <a:endParaRPr lang="en-GB" sz="11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15</a:t>
                      </a:r>
                      <a:endParaRPr lang="en-GB" sz="11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262664"/>
                  </a:ext>
                </a:extLst>
              </a:tr>
              <a:tr h="137913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Autumn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Number 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Place Value</a:t>
                      </a:r>
                    </a:p>
                    <a:p>
                      <a:pPr algn="ctr"/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Sassoon Infant Std" panose="020B0503020103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Number 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Addition and Subtraction </a:t>
                      </a:r>
                    </a:p>
                    <a:p>
                      <a:pPr algn="ctr"/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Geometry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Shape</a:t>
                      </a:r>
                    </a:p>
                    <a:p>
                      <a:endParaRPr lang="en-GB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000" dirty="0">
                        <a:latin typeface="+mn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ASSESSMENT WEEK</a:t>
                      </a:r>
                      <a:endParaRPr lang="en-GB" sz="10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Measurement</a:t>
                      </a:r>
                    </a:p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Money</a:t>
                      </a:r>
                    </a:p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941894"/>
                  </a:ext>
                </a:extLst>
              </a:tr>
              <a:tr h="137913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Spring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Number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Multiplication and Division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Measurement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Length &amp; Height</a:t>
                      </a:r>
                    </a:p>
                    <a:p>
                      <a:pPr algn="ctr"/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Measurement</a:t>
                      </a:r>
                    </a:p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Mass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Consolidation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ASSESSMENT WEEK</a:t>
                      </a:r>
                    </a:p>
                    <a:p>
                      <a:pPr algn="ctr"/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Measurement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Capacity &amp;</a:t>
                      </a:r>
                      <a:r>
                        <a:rPr lang="en-GB" sz="1000" b="0" baseline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Temperature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3263820"/>
                  </a:ext>
                </a:extLst>
              </a:tr>
              <a:tr h="137913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Summer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Number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Fractions</a:t>
                      </a:r>
                    </a:p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Sassoon Infant Std" panose="020B0503020103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Measurement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Time</a:t>
                      </a:r>
                    </a:p>
                    <a:p>
                      <a:pPr algn="ctr"/>
                      <a:endParaRPr lang="en-GB" sz="1000" b="0" baseline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baseline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Statistics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ASSESSMENT WEEK</a:t>
                      </a:r>
                    </a:p>
                    <a:p>
                      <a:endParaRPr lang="en-GB" sz="1000" dirty="0">
                        <a:latin typeface="+mn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Geometry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Position &amp; Direction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/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42262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0153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952D9E459277428A1784D15CB9C7AD" ma:contentTypeVersion="11" ma:contentTypeDescription="Create a new document." ma:contentTypeScope="" ma:versionID="a3e6c60e5dc9e343a42b525b06eec40f">
  <xsd:schema xmlns:xsd="http://www.w3.org/2001/XMLSchema" xmlns:xs="http://www.w3.org/2001/XMLSchema" xmlns:p="http://schemas.microsoft.com/office/2006/metadata/properties" xmlns:ns2="af84fd75-6352-4b32-ab91-4d14a0ef0c81" xmlns:ns3="489fff98-5a5b-4776-969b-ab884472312f" targetNamespace="http://schemas.microsoft.com/office/2006/metadata/properties" ma:root="true" ma:fieldsID="e039fb3e1523e645e7e071c9870a0fef" ns2:_="" ns3:_="">
    <xsd:import namespace="af84fd75-6352-4b32-ab91-4d14a0ef0c81"/>
    <xsd:import namespace="489fff98-5a5b-4776-969b-ab884472312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84fd75-6352-4b32-ab91-4d14a0ef0c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125239d1-0c23-4ea5-97c3-2e303d14c8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9fff98-5a5b-4776-969b-ab884472312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11d5b394-48c5-4f59-b576-899f6cd7a6e6}" ma:internalName="TaxCatchAll" ma:showField="CatchAllData" ma:web="489fff98-5a5b-4776-969b-ab884472312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f84fd75-6352-4b32-ab91-4d14a0ef0c81">
      <Terms xmlns="http://schemas.microsoft.com/office/infopath/2007/PartnerControls"/>
    </lcf76f155ced4ddcb4097134ff3c332f>
    <TaxCatchAll xmlns="489fff98-5a5b-4776-969b-ab884472312f" xsi:nil="true"/>
  </documentManagement>
</p:properties>
</file>

<file path=customXml/itemProps1.xml><?xml version="1.0" encoding="utf-8"?>
<ds:datastoreItem xmlns:ds="http://schemas.openxmlformats.org/officeDocument/2006/customXml" ds:itemID="{B0E1624B-5DF2-4750-858A-BE7648237789}"/>
</file>

<file path=customXml/itemProps2.xml><?xml version="1.0" encoding="utf-8"?>
<ds:datastoreItem xmlns:ds="http://schemas.openxmlformats.org/officeDocument/2006/customXml" ds:itemID="{55E3DA02-9E89-4F95-8E5D-61EF4A7398B9}"/>
</file>

<file path=customXml/itemProps3.xml><?xml version="1.0" encoding="utf-8"?>
<ds:datastoreItem xmlns:ds="http://schemas.openxmlformats.org/officeDocument/2006/customXml" ds:itemID="{57A813D6-E351-4034-9138-9CD6E4182666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241</TotalTime>
  <Words>86</Words>
  <Application>Microsoft Office PowerPoint</Application>
  <PresentationFormat>A4 Paper (210x297 mm)</PresentationFormat>
  <Paragraphs>55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Sweetness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</dc:title>
  <dc:subject>Measurement - Length and Perimeter</dc:subject>
  <dc:creator>The Digital Stationer</dc:creator>
  <cp:lastModifiedBy>Mel Balmer</cp:lastModifiedBy>
  <cp:revision>251</cp:revision>
  <cp:lastPrinted>2018-02-04T19:25:45Z</cp:lastPrinted>
  <dcterms:created xsi:type="dcterms:W3CDTF">2018-01-17T14:24:29Z</dcterms:created>
  <dcterms:modified xsi:type="dcterms:W3CDTF">2024-09-13T09:25:31Z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0x01010015952D9E459277428A1784D15CB9C7AD</vt:lpwstr>
  </property>
  <property fmtid="{D5CDD505-2E9C-101B-9397-08002B2CF9AE}" pid="3" name="Order">
    <vt:r8>406600</vt:r8>
  </property>
</Properties>
</file>