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77" r:id="rId2"/>
  </p:sldIdLst>
  <p:sldSz cx="9906000" cy="6858000" type="A4"/>
  <p:notesSz cx="6858000" cy="994568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FFFF99"/>
    <a:srgbClr val="D9D9D9"/>
    <a:srgbClr val="2C2C2C"/>
    <a:srgbClr val="D7EEFD"/>
    <a:srgbClr val="B6E0FC"/>
    <a:srgbClr val="EBEBFF"/>
    <a:srgbClr val="E5E5FF"/>
    <a:srgbClr val="D1D1FF"/>
    <a:srgbClr val="FFB9B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176" autoAdjust="0"/>
    <p:restoredTop sz="94660"/>
  </p:normalViewPr>
  <p:slideViewPr>
    <p:cSldViewPr snapToGrid="0">
      <p:cViewPr varScale="1">
        <p:scale>
          <a:sx n="72" d="100"/>
          <a:sy n="72" d="100"/>
        </p:scale>
        <p:origin x="112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EC916-BFBE-4F92-A774-A6BE1B4F5BC3}" type="datetimeFigureOut">
              <a:rPr lang="en-GB" smtClean="0"/>
              <a:t>13/09/2024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B0014-C383-4B80-9924-43409BBFAD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81966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EC916-BFBE-4F92-A774-A6BE1B4F5BC3}" type="datetimeFigureOut">
              <a:rPr lang="en-GB" smtClean="0"/>
              <a:t>13/09/2024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B0014-C383-4B80-9924-43409BBFAD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34754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EC916-BFBE-4F92-A774-A6BE1B4F5BC3}" type="datetimeFigureOut">
              <a:rPr lang="en-GB" smtClean="0"/>
              <a:t>13/09/2024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B0014-C383-4B80-9924-43409BBFAD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45114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EC916-BFBE-4F92-A774-A6BE1B4F5BC3}" type="datetimeFigureOut">
              <a:rPr lang="en-GB" smtClean="0"/>
              <a:t>13/09/2024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B0014-C383-4B80-9924-43409BBFAD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56476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EC916-BFBE-4F92-A774-A6BE1B4F5BC3}" type="datetimeFigureOut">
              <a:rPr lang="en-GB" smtClean="0"/>
              <a:t>13/09/2024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B0014-C383-4B80-9924-43409BBFAD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52274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EC916-BFBE-4F92-A774-A6BE1B4F5BC3}" type="datetimeFigureOut">
              <a:rPr lang="en-GB" smtClean="0"/>
              <a:t>13/09/2024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B0014-C383-4B80-9924-43409BBFAD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01206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EC916-BFBE-4F92-A774-A6BE1B4F5BC3}" type="datetimeFigureOut">
              <a:rPr lang="en-GB" smtClean="0"/>
              <a:t>13/09/2024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B0014-C383-4B80-9924-43409BBFAD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08963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EC916-BFBE-4F92-A774-A6BE1B4F5BC3}" type="datetimeFigureOut">
              <a:rPr lang="en-GB" smtClean="0"/>
              <a:t>13/09/2024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B0014-C383-4B80-9924-43409BBFAD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903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EC916-BFBE-4F92-A774-A6BE1B4F5BC3}" type="datetimeFigureOut">
              <a:rPr lang="en-GB" smtClean="0"/>
              <a:t>13/09/2024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B0014-C383-4B80-9924-43409BBFAD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33636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EC916-BFBE-4F92-A774-A6BE1B4F5BC3}" type="datetimeFigureOut">
              <a:rPr lang="en-GB" smtClean="0"/>
              <a:t>13/09/2024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B0014-C383-4B80-9924-43409BBFAD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48799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EC916-BFBE-4F92-A774-A6BE1B4F5BC3}" type="datetimeFigureOut">
              <a:rPr lang="en-GB" smtClean="0"/>
              <a:t>13/09/2024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B0014-C383-4B80-9924-43409BBFAD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265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2EC916-BFBE-4F92-A774-A6BE1B4F5BC3}" type="datetimeFigureOut">
              <a:rPr lang="en-GB" smtClean="0"/>
              <a:t>13/09/2024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6B0014-C383-4B80-9924-43409BBFAD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19277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Box 18"/>
          <p:cNvSpPr txBox="1"/>
          <p:nvPr/>
        </p:nvSpPr>
        <p:spPr>
          <a:xfrm>
            <a:off x="61544" y="374749"/>
            <a:ext cx="4859591" cy="461665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txBody>
          <a:bodyPr wrap="square" rtlCol="0" anchor="ctr">
            <a:spAutoFit/>
          </a:bodyPr>
          <a:lstStyle/>
          <a:p>
            <a:r>
              <a:rPr lang="en-GB" sz="2400" b="1" dirty="0">
                <a:solidFill>
                  <a:schemeClr val="bg1"/>
                </a:solidFill>
              </a:rPr>
              <a:t>Year 3 - Yearly </a:t>
            </a:r>
            <a:r>
              <a:rPr lang="en-GB" sz="2400" b="1">
                <a:solidFill>
                  <a:schemeClr val="bg1"/>
                </a:solidFill>
              </a:rPr>
              <a:t>Overview 2024/25</a:t>
            </a:r>
            <a:endParaRPr lang="en-GB" sz="2400" b="1" dirty="0">
              <a:solidFill>
                <a:schemeClr val="bg1"/>
              </a:solidFill>
            </a:endParaRPr>
          </a:p>
        </p:txBody>
      </p:sp>
      <p:sp>
        <p:nvSpPr>
          <p:cNvPr id="5" name="Text Box 2">
            <a:extLst>
              <a:ext uri="{FF2B5EF4-FFF2-40B4-BE49-F238E27FC236}">
                <a16:creationId xmlns:a16="http://schemas.microsoft.com/office/drawing/2014/main" id="{4AA742DB-AF26-419D-9823-F737DE398401}"/>
              </a:ext>
            </a:extLst>
          </p:cNvPr>
          <p:cNvSpPr txBox="1"/>
          <p:nvPr/>
        </p:nvSpPr>
        <p:spPr>
          <a:xfrm>
            <a:off x="8298936" y="6663430"/>
            <a:ext cx="1540367" cy="220687"/>
          </a:xfrm>
          <a:prstGeom prst="rect">
            <a:avLst/>
          </a:prstGeom>
          <a:noFill/>
          <a:ln>
            <a:noFill/>
            <a:prstDash/>
          </a:ln>
        </p:spPr>
        <p:txBody>
          <a:bodyPr vert="horz" wrap="square" lIns="63305" tIns="31652" rIns="63305" bIns="31652" anchor="t" anchorCtr="0" compatLnSpc="0">
            <a:noAutofit/>
          </a:bodyPr>
          <a:lstStyle/>
          <a:p>
            <a:pPr algn="r">
              <a:lnSpc>
                <a:spcPct val="107000"/>
              </a:lnSpc>
              <a:spcAft>
                <a:spcPts val="554"/>
              </a:spcAft>
            </a:pPr>
            <a:r>
              <a:rPr lang="en-GB" sz="692" dirty="0">
                <a:ea typeface="Sweetness" panose="02000603000000000000" pitchFamily="2" charset="0"/>
                <a:cs typeface="Times New Roman" panose="02020603050405020304" pitchFamily="18" charset="0"/>
              </a:rPr>
              <a:t> 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80B42546-77B6-446B-A40A-8FB322A84BA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3321430"/>
              </p:ext>
            </p:extLst>
          </p:nvPr>
        </p:nvGraphicFramePr>
        <p:xfrm>
          <a:off x="61544" y="1062978"/>
          <a:ext cx="9941641" cy="471080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2158">
                  <a:extLst>
                    <a:ext uri="{9D8B030D-6E8A-4147-A177-3AD203B41FA5}">
                      <a16:colId xmlns:a16="http://schemas.microsoft.com/office/drawing/2014/main" val="1558636196"/>
                    </a:ext>
                  </a:extLst>
                </a:gridCol>
                <a:gridCol w="578366">
                  <a:extLst>
                    <a:ext uri="{9D8B030D-6E8A-4147-A177-3AD203B41FA5}">
                      <a16:colId xmlns:a16="http://schemas.microsoft.com/office/drawing/2014/main" val="185067635"/>
                    </a:ext>
                  </a:extLst>
                </a:gridCol>
                <a:gridCol w="530738">
                  <a:extLst>
                    <a:ext uri="{9D8B030D-6E8A-4147-A177-3AD203B41FA5}">
                      <a16:colId xmlns:a16="http://schemas.microsoft.com/office/drawing/2014/main" val="839010137"/>
                    </a:ext>
                  </a:extLst>
                </a:gridCol>
                <a:gridCol w="636570">
                  <a:extLst>
                    <a:ext uri="{9D8B030D-6E8A-4147-A177-3AD203B41FA5}">
                      <a16:colId xmlns:a16="http://schemas.microsoft.com/office/drawing/2014/main" val="2881577828"/>
                    </a:ext>
                  </a:extLst>
                </a:gridCol>
                <a:gridCol w="623454">
                  <a:extLst>
                    <a:ext uri="{9D8B030D-6E8A-4147-A177-3AD203B41FA5}">
                      <a16:colId xmlns:a16="http://schemas.microsoft.com/office/drawing/2014/main" val="3617571808"/>
                    </a:ext>
                  </a:extLst>
                </a:gridCol>
                <a:gridCol w="695329">
                  <a:extLst>
                    <a:ext uri="{9D8B030D-6E8A-4147-A177-3AD203B41FA5}">
                      <a16:colId xmlns:a16="http://schemas.microsoft.com/office/drawing/2014/main" val="795414289"/>
                    </a:ext>
                  </a:extLst>
                </a:gridCol>
                <a:gridCol w="556267">
                  <a:extLst>
                    <a:ext uri="{9D8B030D-6E8A-4147-A177-3AD203B41FA5}">
                      <a16:colId xmlns:a16="http://schemas.microsoft.com/office/drawing/2014/main" val="162396623"/>
                    </a:ext>
                  </a:extLst>
                </a:gridCol>
                <a:gridCol w="702800">
                  <a:extLst>
                    <a:ext uri="{9D8B030D-6E8A-4147-A177-3AD203B41FA5}">
                      <a16:colId xmlns:a16="http://schemas.microsoft.com/office/drawing/2014/main" val="153010641"/>
                    </a:ext>
                  </a:extLst>
                </a:gridCol>
                <a:gridCol w="529314">
                  <a:extLst>
                    <a:ext uri="{9D8B030D-6E8A-4147-A177-3AD203B41FA5}">
                      <a16:colId xmlns:a16="http://schemas.microsoft.com/office/drawing/2014/main" val="3366675494"/>
                    </a:ext>
                  </a:extLst>
                </a:gridCol>
                <a:gridCol w="116840">
                  <a:extLst>
                    <a:ext uri="{9D8B030D-6E8A-4147-A177-3AD203B41FA5}">
                      <a16:colId xmlns:a16="http://schemas.microsoft.com/office/drawing/2014/main" val="1699222406"/>
                    </a:ext>
                  </a:extLst>
                </a:gridCol>
                <a:gridCol w="583146">
                  <a:extLst>
                    <a:ext uri="{9D8B030D-6E8A-4147-A177-3AD203B41FA5}">
                      <a16:colId xmlns:a16="http://schemas.microsoft.com/office/drawing/2014/main" val="897802107"/>
                    </a:ext>
                  </a:extLst>
                </a:gridCol>
                <a:gridCol w="666401">
                  <a:extLst>
                    <a:ext uri="{9D8B030D-6E8A-4147-A177-3AD203B41FA5}">
                      <a16:colId xmlns:a16="http://schemas.microsoft.com/office/drawing/2014/main" val="2546199544"/>
                    </a:ext>
                  </a:extLst>
                </a:gridCol>
                <a:gridCol w="782030">
                  <a:extLst>
                    <a:ext uri="{9D8B030D-6E8A-4147-A177-3AD203B41FA5}">
                      <a16:colId xmlns:a16="http://schemas.microsoft.com/office/drawing/2014/main" val="3550368862"/>
                    </a:ext>
                  </a:extLst>
                </a:gridCol>
                <a:gridCol w="724208">
                  <a:extLst>
                    <a:ext uri="{9D8B030D-6E8A-4147-A177-3AD203B41FA5}">
                      <a16:colId xmlns:a16="http://schemas.microsoft.com/office/drawing/2014/main" val="1950689377"/>
                    </a:ext>
                  </a:extLst>
                </a:gridCol>
                <a:gridCol w="639827">
                  <a:extLst>
                    <a:ext uri="{9D8B030D-6E8A-4147-A177-3AD203B41FA5}">
                      <a16:colId xmlns:a16="http://schemas.microsoft.com/office/drawing/2014/main" val="1945325644"/>
                    </a:ext>
                  </a:extLst>
                </a:gridCol>
                <a:gridCol w="557097">
                  <a:extLst>
                    <a:ext uri="{9D8B030D-6E8A-4147-A177-3AD203B41FA5}">
                      <a16:colId xmlns:a16="http://schemas.microsoft.com/office/drawing/2014/main" val="3920523836"/>
                    </a:ext>
                  </a:extLst>
                </a:gridCol>
                <a:gridCol w="557096">
                  <a:extLst>
                    <a:ext uri="{9D8B030D-6E8A-4147-A177-3AD203B41FA5}">
                      <a16:colId xmlns:a16="http://schemas.microsoft.com/office/drawing/2014/main" val="3225611528"/>
                    </a:ext>
                  </a:extLst>
                </a:gridCol>
              </a:tblGrid>
              <a:tr h="573415">
                <a:tc>
                  <a:txBody>
                    <a:bodyPr/>
                    <a:lstStyle/>
                    <a:p>
                      <a:pPr algn="ctr"/>
                      <a:endParaRPr lang="en-GB" sz="14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>
                          <a:solidFill>
                            <a:schemeClr val="bg1"/>
                          </a:solidFill>
                          <a:latin typeface="+mn-lt"/>
                        </a:rPr>
                        <a:t>Week 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>
                          <a:solidFill>
                            <a:schemeClr val="bg1"/>
                          </a:solidFill>
                          <a:latin typeface="+mn-lt"/>
                        </a:rPr>
                        <a:t>Week 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>
                          <a:solidFill>
                            <a:schemeClr val="bg1"/>
                          </a:solidFill>
                          <a:latin typeface="+mn-lt"/>
                        </a:rPr>
                        <a:t>Week</a:t>
                      </a:r>
                    </a:p>
                    <a:p>
                      <a:pPr algn="ctr"/>
                      <a:r>
                        <a:rPr lang="en-GB" sz="1100" b="1" dirty="0">
                          <a:solidFill>
                            <a:schemeClr val="bg1"/>
                          </a:solidFill>
                          <a:latin typeface="+mn-lt"/>
                        </a:rPr>
                        <a:t> 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>
                          <a:solidFill>
                            <a:schemeClr val="bg1"/>
                          </a:solidFill>
                          <a:latin typeface="+mn-lt"/>
                        </a:rPr>
                        <a:t>Week </a:t>
                      </a:r>
                    </a:p>
                    <a:p>
                      <a:pPr algn="ctr"/>
                      <a:r>
                        <a:rPr lang="en-GB" sz="1100" b="1" dirty="0">
                          <a:solidFill>
                            <a:schemeClr val="bg1"/>
                          </a:solidFill>
                          <a:latin typeface="+mn-lt"/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>
                          <a:solidFill>
                            <a:schemeClr val="bg1"/>
                          </a:solidFill>
                          <a:latin typeface="+mn-lt"/>
                        </a:rPr>
                        <a:t>Week</a:t>
                      </a:r>
                    </a:p>
                    <a:p>
                      <a:pPr algn="ctr"/>
                      <a:r>
                        <a:rPr lang="en-GB" sz="1100" b="1" dirty="0">
                          <a:solidFill>
                            <a:schemeClr val="bg1"/>
                          </a:solidFill>
                          <a:latin typeface="+mn-lt"/>
                        </a:rPr>
                        <a:t> 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>
                          <a:solidFill>
                            <a:schemeClr val="bg1"/>
                          </a:solidFill>
                          <a:latin typeface="+mn-lt"/>
                        </a:rPr>
                        <a:t>Week 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>
                          <a:solidFill>
                            <a:schemeClr val="bg1"/>
                          </a:solidFill>
                          <a:latin typeface="+mn-lt"/>
                        </a:rPr>
                        <a:t>Week </a:t>
                      </a:r>
                    </a:p>
                    <a:p>
                      <a:pPr algn="ctr"/>
                      <a:r>
                        <a:rPr lang="en-GB" sz="1100" b="1" dirty="0">
                          <a:solidFill>
                            <a:schemeClr val="bg1"/>
                          </a:solidFill>
                          <a:latin typeface="+mn-lt"/>
                        </a:rPr>
                        <a:t>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>
                          <a:solidFill>
                            <a:schemeClr val="bg1"/>
                          </a:solidFill>
                          <a:latin typeface="+mn-lt"/>
                        </a:rPr>
                        <a:t>Week 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100" b="1" dirty="0">
                          <a:solidFill>
                            <a:schemeClr val="bg1"/>
                          </a:solidFill>
                          <a:latin typeface="+mn-lt"/>
                        </a:rPr>
                        <a:t>Week</a:t>
                      </a:r>
                    </a:p>
                    <a:p>
                      <a:pPr algn="ctr"/>
                      <a:r>
                        <a:rPr lang="en-GB" sz="1100" b="1" dirty="0">
                          <a:solidFill>
                            <a:schemeClr val="bg1"/>
                          </a:solidFill>
                          <a:latin typeface="+mn-lt"/>
                        </a:rPr>
                        <a:t> 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>
                          <a:solidFill>
                            <a:schemeClr val="bg1"/>
                          </a:solidFill>
                          <a:latin typeface="+mn-lt"/>
                        </a:rPr>
                        <a:t>Week </a:t>
                      </a:r>
                    </a:p>
                    <a:p>
                      <a:pPr algn="ctr"/>
                      <a:r>
                        <a:rPr lang="en-GB" sz="1100" b="1" dirty="0">
                          <a:solidFill>
                            <a:schemeClr val="bg1"/>
                          </a:solidFill>
                          <a:latin typeface="+mn-lt"/>
                        </a:rPr>
                        <a:t>10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>
                          <a:solidFill>
                            <a:schemeClr val="bg1"/>
                          </a:solidFill>
                          <a:latin typeface="+mn-lt"/>
                        </a:rPr>
                        <a:t>Week </a:t>
                      </a:r>
                    </a:p>
                    <a:p>
                      <a:pPr algn="ctr"/>
                      <a:r>
                        <a:rPr lang="en-GB" sz="1100" b="1" dirty="0">
                          <a:solidFill>
                            <a:schemeClr val="bg1"/>
                          </a:solidFill>
                          <a:latin typeface="+mn-lt"/>
                        </a:rPr>
                        <a:t>11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>
                          <a:solidFill>
                            <a:schemeClr val="bg1"/>
                          </a:solidFill>
                          <a:latin typeface="+mn-lt"/>
                        </a:rPr>
                        <a:t>Week</a:t>
                      </a:r>
                    </a:p>
                    <a:p>
                      <a:pPr algn="ctr"/>
                      <a:r>
                        <a:rPr lang="en-GB" sz="1100" b="1" dirty="0">
                          <a:solidFill>
                            <a:schemeClr val="bg1"/>
                          </a:solidFill>
                          <a:latin typeface="+mn-lt"/>
                        </a:rPr>
                        <a:t> 12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>
                          <a:solidFill>
                            <a:schemeClr val="bg1"/>
                          </a:solidFill>
                          <a:latin typeface="+mn-lt"/>
                        </a:rPr>
                        <a:t>Week 13</a:t>
                      </a:r>
                      <a:endParaRPr lang="en-GB" sz="1100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>
                          <a:solidFill>
                            <a:schemeClr val="bg1"/>
                          </a:solidFill>
                          <a:latin typeface="+mn-lt"/>
                        </a:rPr>
                        <a:t>Week 14</a:t>
                      </a:r>
                      <a:endParaRPr lang="en-GB" sz="1100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>
                          <a:solidFill>
                            <a:schemeClr val="bg1"/>
                          </a:solidFill>
                          <a:latin typeface="+mn-lt"/>
                        </a:rPr>
                        <a:t>Week 15</a:t>
                      </a:r>
                      <a:endParaRPr lang="en-GB" sz="1100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55262664"/>
                  </a:ext>
                </a:extLst>
              </a:tr>
              <a:tr h="1379130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bg1"/>
                          </a:solidFill>
                          <a:latin typeface="+mn-lt"/>
                        </a:rPr>
                        <a:t>Autumn</a:t>
                      </a: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GB" sz="1000" b="1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Number </a:t>
                      </a:r>
                    </a:p>
                    <a:p>
                      <a:pPr algn="ctr"/>
                      <a:r>
                        <a:rPr lang="en-GB" sz="1000" b="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Place Value</a:t>
                      </a:r>
                    </a:p>
                    <a:p>
                      <a:pPr algn="ctr"/>
                      <a:endParaRPr lang="en-GB" sz="1000" b="0" dirty="0">
                        <a:solidFill>
                          <a:schemeClr val="tx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Sassoon Infant Std" panose="020B050302010303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900" b="1" dirty="0">
                        <a:solidFill>
                          <a:schemeClr val="tx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5">
                  <a:txBody>
                    <a:bodyPr/>
                    <a:lstStyle/>
                    <a:p>
                      <a:pPr algn="ctr"/>
                      <a:r>
                        <a:rPr lang="en-GB" sz="1000" b="1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Number </a:t>
                      </a:r>
                    </a:p>
                    <a:p>
                      <a:pPr algn="ctr"/>
                      <a:r>
                        <a:rPr lang="en-GB" sz="1000" b="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Addition and Subtraction </a:t>
                      </a:r>
                    </a:p>
                    <a:p>
                      <a:pPr algn="ctr"/>
                      <a:endParaRPr lang="en-GB" sz="1000" b="0" dirty="0">
                        <a:solidFill>
                          <a:schemeClr val="tx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sz="1000" b="0" dirty="0">
                        <a:solidFill>
                          <a:schemeClr val="tx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0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5">
                  <a:txBody>
                    <a:bodyPr/>
                    <a:lstStyle/>
                    <a:p>
                      <a:pPr algn="ctr"/>
                      <a:r>
                        <a:rPr lang="en-GB" sz="1000" b="1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Number</a:t>
                      </a:r>
                      <a:endParaRPr lang="en-GB" sz="1000" b="0" dirty="0">
                        <a:solidFill>
                          <a:schemeClr val="tx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lang="en-GB" sz="1000" b="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Multiplication and Division A</a:t>
                      </a:r>
                    </a:p>
                    <a:p>
                      <a:endParaRPr lang="en-GB" sz="10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0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 sz="1000" dirty="0">
                        <a:latin typeface="+mn-lt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b="1" dirty="0">
                        <a:solidFill>
                          <a:schemeClr val="tx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+mn-lt"/>
                          <a:cs typeface="Arial" panose="020B0604020202020204" pitchFamily="34" charset="0"/>
                        </a:rPr>
                        <a:t>ASSESSMENT WEEK</a:t>
                      </a:r>
                    </a:p>
                    <a:p>
                      <a:pPr algn="ctr"/>
                      <a:endParaRPr lang="en-GB" sz="1000" b="1" dirty="0">
                        <a:solidFill>
                          <a:schemeClr val="tx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050" b="1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Number</a:t>
                      </a:r>
                      <a:endParaRPr lang="en-GB" sz="1050" b="0" dirty="0">
                        <a:solidFill>
                          <a:schemeClr val="tx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lang="en-GB" sz="1050" b="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Multiplication and Division B</a:t>
                      </a:r>
                    </a:p>
                    <a:p>
                      <a:pPr algn="ctr"/>
                      <a:endParaRPr lang="en-GB" sz="11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900" b="1" dirty="0">
                        <a:solidFill>
                          <a:schemeClr val="tx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60941894"/>
                  </a:ext>
                </a:extLst>
              </a:tr>
              <a:tr h="1379130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bg1"/>
                          </a:solidFill>
                          <a:latin typeface="+mn-lt"/>
                        </a:rPr>
                        <a:t>Spring</a:t>
                      </a: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Number</a:t>
                      </a:r>
                      <a:endParaRPr lang="en-GB" sz="1000" b="0" dirty="0">
                        <a:solidFill>
                          <a:schemeClr val="tx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lang="en-GB" sz="1000" b="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Multiplication and Division B</a:t>
                      </a: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GB" sz="1000" b="1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Measurement</a:t>
                      </a:r>
                    </a:p>
                    <a:p>
                      <a:pPr algn="ctr"/>
                      <a:r>
                        <a:rPr lang="en-GB" sz="1000" b="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Length &amp; Perimeter</a:t>
                      </a:r>
                    </a:p>
                    <a:p>
                      <a:pPr algn="ctr"/>
                      <a:endParaRPr lang="en-GB" sz="900" b="1" dirty="0">
                        <a:solidFill>
                          <a:schemeClr val="tx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GB" sz="1000" b="1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Number</a:t>
                      </a:r>
                    </a:p>
                    <a:p>
                      <a:pPr algn="ctr"/>
                      <a:r>
                        <a:rPr lang="en-GB" sz="1000" b="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Fractions A</a:t>
                      </a:r>
                    </a:p>
                    <a:p>
                      <a:pPr algn="ctr"/>
                      <a:endParaRPr lang="en-GB" sz="1000" b="0" dirty="0">
                        <a:solidFill>
                          <a:schemeClr val="tx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000" b="0" dirty="0">
                        <a:solidFill>
                          <a:schemeClr val="tx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GB" sz="1100" b="1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Measurement</a:t>
                      </a:r>
                    </a:p>
                    <a:p>
                      <a:pPr algn="ctr"/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Mass &amp;</a:t>
                      </a:r>
                      <a:r>
                        <a:rPr lang="en-GB" sz="1100" b="0" baseline="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 Capacity</a:t>
                      </a:r>
                      <a:endParaRPr lang="en-GB" sz="1100" b="0" dirty="0">
                        <a:solidFill>
                          <a:schemeClr val="tx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000" dirty="0">
                        <a:latin typeface="+mn-lt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+mn-lt"/>
                          <a:cs typeface="Arial" panose="020B0604020202020204" pitchFamily="34" charset="0"/>
                        </a:rPr>
                        <a:t>ASSESSMENT WEEK</a:t>
                      </a:r>
                    </a:p>
                    <a:p>
                      <a:pPr algn="ctr"/>
                      <a:endParaRPr lang="en-GB" sz="1000" b="0" dirty="0">
                        <a:solidFill>
                          <a:schemeClr val="tx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Measurement</a:t>
                      </a:r>
                    </a:p>
                    <a:p>
                      <a:pPr algn="ctr"/>
                      <a:r>
                        <a:rPr lang="en-GB" sz="1000" b="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Mass cont.</a:t>
                      </a:r>
                      <a:endParaRPr lang="en-GB" sz="105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Number</a:t>
                      </a:r>
                      <a:endParaRPr lang="en-GB" sz="1000" b="0" dirty="0">
                        <a:solidFill>
                          <a:schemeClr val="tx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lang="en-GB" sz="1000" b="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Fractions B</a:t>
                      </a:r>
                      <a:endParaRPr lang="en-GB" sz="1000" b="1" dirty="0">
                        <a:solidFill>
                          <a:schemeClr val="tx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  <a:p>
                      <a:endParaRPr lang="en-GB" sz="1000" dirty="0">
                        <a:latin typeface="+mn-lt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endParaRPr lang="en-GB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1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1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43263820"/>
                  </a:ext>
                </a:extLst>
              </a:tr>
              <a:tr h="1379130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bg1"/>
                          </a:solidFill>
                          <a:latin typeface="+mn-lt"/>
                        </a:rPr>
                        <a:t>Summer</a:t>
                      </a: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Number</a:t>
                      </a:r>
                      <a:endParaRPr lang="en-GB" sz="1000" b="0" dirty="0">
                        <a:solidFill>
                          <a:schemeClr val="tx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lang="en-GB" sz="1000" b="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Fractions B</a:t>
                      </a:r>
                    </a:p>
                    <a:p>
                      <a:pPr algn="ctr"/>
                      <a:endParaRPr lang="en-GB" sz="1000" b="1" dirty="0">
                        <a:solidFill>
                          <a:schemeClr val="tx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000" b="1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Measurement</a:t>
                      </a:r>
                    </a:p>
                    <a:p>
                      <a:pPr algn="ctr"/>
                      <a:r>
                        <a:rPr lang="en-US" sz="1000" b="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Money</a:t>
                      </a:r>
                      <a:endParaRPr lang="en-GB" sz="1000" b="0" dirty="0">
                        <a:solidFill>
                          <a:schemeClr val="tx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r>
                        <a:rPr lang="en-GB" sz="1000" b="1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Measurement</a:t>
                      </a:r>
                    </a:p>
                    <a:p>
                      <a:pPr algn="ctr"/>
                      <a:r>
                        <a:rPr lang="en-US" sz="1000" b="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Money</a:t>
                      </a:r>
                      <a:endParaRPr lang="en-GB" sz="1000" b="0" dirty="0">
                        <a:solidFill>
                          <a:schemeClr val="tx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  <a:p>
                      <a:pPr algn="ctr"/>
                      <a:endParaRPr lang="en-GB" sz="1000" b="0" baseline="0" dirty="0">
                        <a:solidFill>
                          <a:schemeClr val="tx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GB" sz="1000" b="1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Measurement</a:t>
                      </a:r>
                    </a:p>
                    <a:p>
                      <a:pPr algn="ctr"/>
                      <a:r>
                        <a:rPr lang="en-US" sz="1000" b="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Time</a:t>
                      </a:r>
                      <a:endParaRPr lang="en-GB" sz="1000" b="0" dirty="0">
                        <a:solidFill>
                          <a:schemeClr val="tx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000" b="0" dirty="0">
                        <a:solidFill>
                          <a:schemeClr val="tx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000" b="0" dirty="0">
                        <a:solidFill>
                          <a:schemeClr val="tx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GB" sz="1000" b="1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Geometry</a:t>
                      </a:r>
                    </a:p>
                    <a:p>
                      <a:pPr algn="ctr"/>
                      <a:r>
                        <a:rPr lang="en-US" sz="1000" b="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Shape</a:t>
                      </a:r>
                      <a:endParaRPr lang="en-GB" sz="1000" b="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000" b="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 sz="1000" dirty="0">
                        <a:latin typeface="+mn-lt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+mn-lt"/>
                          <a:cs typeface="Arial" panose="020B0604020202020204" pitchFamily="34" charset="0"/>
                        </a:rPr>
                        <a:t>ASSESSMENT WEEK</a:t>
                      </a:r>
                    </a:p>
                    <a:p>
                      <a:pPr algn="ctr"/>
                      <a:endParaRPr lang="en-GB" sz="1000" b="0" dirty="0">
                        <a:latin typeface="+mn-lt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000" b="1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Statistics</a:t>
                      </a:r>
                      <a:endParaRPr lang="en-GB" sz="1000" b="0" dirty="0">
                        <a:solidFill>
                          <a:schemeClr val="tx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000" b="0" dirty="0">
                        <a:solidFill>
                          <a:schemeClr val="tx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4">
                  <a:txBody>
                    <a:bodyPr/>
                    <a:lstStyle/>
                    <a:p>
                      <a:pPr algn="ctr"/>
                      <a:endParaRPr lang="en-GB" sz="1000" b="1" dirty="0">
                        <a:solidFill>
                          <a:schemeClr val="tx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9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9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342262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901530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5952D9E459277428A1784D15CB9C7AD" ma:contentTypeVersion="11" ma:contentTypeDescription="Create a new document." ma:contentTypeScope="" ma:versionID="a3e6c60e5dc9e343a42b525b06eec40f">
  <xsd:schema xmlns:xsd="http://www.w3.org/2001/XMLSchema" xmlns:xs="http://www.w3.org/2001/XMLSchema" xmlns:p="http://schemas.microsoft.com/office/2006/metadata/properties" xmlns:ns2="af84fd75-6352-4b32-ab91-4d14a0ef0c81" xmlns:ns3="489fff98-5a5b-4776-969b-ab884472312f" targetNamespace="http://schemas.microsoft.com/office/2006/metadata/properties" ma:root="true" ma:fieldsID="e039fb3e1523e645e7e071c9870a0fef" ns2:_="" ns3:_="">
    <xsd:import namespace="af84fd75-6352-4b32-ab91-4d14a0ef0c81"/>
    <xsd:import namespace="489fff98-5a5b-4776-969b-ab884472312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f84fd75-6352-4b32-ab91-4d14a0ef0c8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125239d1-0c23-4ea5-97c3-2e303d14c8f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89fff98-5a5b-4776-969b-ab884472312f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11d5b394-48c5-4f59-b576-899f6cd7a6e6}" ma:internalName="TaxCatchAll" ma:showField="CatchAllData" ma:web="489fff98-5a5b-4776-969b-ab884472312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af84fd75-6352-4b32-ab91-4d14a0ef0c81">
      <Terms xmlns="http://schemas.microsoft.com/office/infopath/2007/PartnerControls"/>
    </lcf76f155ced4ddcb4097134ff3c332f>
    <TaxCatchAll xmlns="489fff98-5a5b-4776-969b-ab884472312f" xsi:nil="true"/>
  </documentManagement>
</p:properties>
</file>

<file path=customXml/itemProps1.xml><?xml version="1.0" encoding="utf-8"?>
<ds:datastoreItem xmlns:ds="http://schemas.openxmlformats.org/officeDocument/2006/customXml" ds:itemID="{B2DB42C6-38E8-4B6B-BFE9-B06965905022}"/>
</file>

<file path=customXml/itemProps2.xml><?xml version="1.0" encoding="utf-8"?>
<ds:datastoreItem xmlns:ds="http://schemas.openxmlformats.org/officeDocument/2006/customXml" ds:itemID="{2CCD51FC-D321-4680-83D1-8302AF2B0097}"/>
</file>

<file path=customXml/itemProps3.xml><?xml version="1.0" encoding="utf-8"?>
<ds:datastoreItem xmlns:ds="http://schemas.openxmlformats.org/officeDocument/2006/customXml" ds:itemID="{2BDB701B-5C49-4A6B-9868-9ADE4B9264CB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270</TotalTime>
  <Words>100</Words>
  <Application>Microsoft Office PowerPoint</Application>
  <PresentationFormat>A4 Paper (210x297 mm)</PresentationFormat>
  <Paragraphs>60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Sweetness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Year 1</dc:title>
  <dc:subject>Measurement - Length and Perimeter</dc:subject>
  <dc:creator>The Digital Stationer</dc:creator>
  <cp:lastModifiedBy>Mel Balmer</cp:lastModifiedBy>
  <cp:revision>251</cp:revision>
  <cp:lastPrinted>2023-10-17T09:06:26Z</cp:lastPrinted>
  <dcterms:created xsi:type="dcterms:W3CDTF">2018-01-17T14:24:29Z</dcterms:created>
  <dcterms:modified xsi:type="dcterms:W3CDTF">2024-09-13T09:31:58Z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0x01010015952D9E459277428A1784D15CB9C7AD</vt:lpwstr>
  </property>
  <property fmtid="{D5CDD505-2E9C-101B-9397-08002B2CF9AE}" pid="3" name="Order">
    <vt:r8>406800</vt:r8>
  </property>
</Properties>
</file>